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378" r:id="rId3"/>
    <p:sldId id="397" r:id="rId4"/>
    <p:sldId id="398" r:id="rId5"/>
    <p:sldId id="379" r:id="rId6"/>
    <p:sldId id="380" r:id="rId7"/>
    <p:sldId id="381" r:id="rId8"/>
    <p:sldId id="357" r:id="rId9"/>
    <p:sldId id="358" r:id="rId10"/>
    <p:sldId id="359" r:id="rId11"/>
    <p:sldId id="360" r:id="rId12"/>
    <p:sldId id="361" r:id="rId13"/>
    <p:sldId id="362" r:id="rId14"/>
    <p:sldId id="363" r:id="rId15"/>
    <p:sldId id="364" r:id="rId16"/>
    <p:sldId id="365" r:id="rId17"/>
    <p:sldId id="366" r:id="rId18"/>
    <p:sldId id="375" r:id="rId19"/>
    <p:sldId id="377" r:id="rId20"/>
    <p:sldId id="390" r:id="rId21"/>
    <p:sldId id="386" r:id="rId22"/>
    <p:sldId id="388" r:id="rId23"/>
    <p:sldId id="389" r:id="rId24"/>
    <p:sldId id="385" r:id="rId25"/>
    <p:sldId id="399" r:id="rId26"/>
    <p:sldId id="393" r:id="rId27"/>
    <p:sldId id="368" r:id="rId28"/>
    <p:sldId id="394" r:id="rId2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AB39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9211" autoAdjust="0"/>
  </p:normalViewPr>
  <p:slideViewPr>
    <p:cSldViewPr snapToGrid="0" snapToObjects="1">
      <p:cViewPr>
        <p:scale>
          <a:sx n="125" d="100"/>
          <a:sy n="125" d="100"/>
        </p:scale>
        <p:origin x="1176" y="18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D1952-4C8C-594A-8D47-CC3EBD31CD69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2E9FD-FA40-FC48-8917-175ED0BCC7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048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82BA9-193E-D440-8A2C-9653656F2AE3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63C63D-0C1A-0E4C-A0BD-8D65A9542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7056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 only scratched</a:t>
            </a:r>
            <a:r>
              <a:rPr lang="en-US" baseline="0" dirty="0" smtClean="0"/>
              <a:t> the surface of the data for the limited time and resources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63C63D-0C1A-0E4C-A0BD-8D65A9542426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65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Would you like to give an</a:t>
            </a:r>
            <a:r>
              <a:rPr lang="en-US" baseline="0" dirty="0" smtClean="0"/>
              <a:t> overview of patents?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63C63D-0C1A-0E4C-A0BD-8D65A95424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857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break down by classes and then check on attorney!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63C63D-0C1A-0E4C-A0BD-8D65A954242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56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 idea of database is to prevent you from entering data into the table which should not be there!!!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Insert a foreign key which does not exist in the primary table’s primary key: the foreign key was linked to the primary key 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63C63D-0C1A-0E4C-A0BD-8D65A954242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83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2266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parator P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542060"/>
            <a:ext cx="9144000" cy="205416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en-US" dirty="0" smtClean="0"/>
              <a:t>Separator</a:t>
            </a:r>
            <a:endParaRPr lang="en-US" dirty="0"/>
          </a:p>
        </p:txBody>
      </p:sp>
      <p:pic>
        <p:nvPicPr>
          <p:cNvPr id="6" name="Picture 5" descr="NWU PPT Wide Opt 1_Separator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952500" y="-134257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8608786" y="566964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773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B362BA78-8688-C546-A03A-2A39F84C0B58}" type="datetime1">
              <a:rPr lang="en-US" smtClean="0"/>
              <a:pPr/>
              <a:t>5/8/2021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7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EF5B9135-15EF-DE46-84CC-16626B0FAF7F}" type="datetime1">
              <a:rPr lang="en-US" smtClean="0"/>
              <a:pPr/>
              <a:t>5/8/2021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136197" y="-30456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293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>
            <a:lvl1pPr>
              <a:defRPr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7ADD-011F-3541-9724-9C7FC92455D5}" type="datetime1">
              <a:rPr lang="en-US" smtClean="0"/>
              <a:t>5/8/2021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32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D3421027-4EC0-9C48-8CFB-B8A3104CB056}" type="datetime1">
              <a:rPr lang="en-US" smtClean="0"/>
              <a:pPr/>
              <a:t>5/8/2021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0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FA5DAB8B-8178-D047-869E-5A62AF236443}" type="datetime1">
              <a:rPr lang="en-US" smtClean="0"/>
              <a:t>5/8/2021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08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B9AB8213-A564-3C44-8CA0-968996562138}" type="datetime1">
              <a:rPr lang="en-US" smtClean="0"/>
              <a:pPr/>
              <a:t>5/8/2021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566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0A83DA12-03A5-114A-ABAE-78CD6BB6AC19}" type="datetime1">
              <a:rPr lang="en-US" smtClean="0"/>
              <a:pPr/>
              <a:t>5/8/2021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636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FFF386F-14E4-954A-9EC2-E277FFD66D49}" type="datetime1">
              <a:rPr lang="en-US" smtClean="0"/>
              <a:pPr/>
              <a:t>5/8/2021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727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D8FFCF06-3344-8345-BEA6-DDAEFCC6ECCE}" type="datetime1">
              <a:rPr lang="en-US" smtClean="0"/>
              <a:pPr/>
              <a:t>5/8/2021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770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84C6D879-35D4-554E-9D6D-93E8130AA922}" type="datetime1">
              <a:rPr lang="en-US" smtClean="0"/>
              <a:pPr/>
              <a:t>5/8/2021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0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>
                <a:latin typeface="Arial"/>
              </a:defRPr>
            </a:lvl1pPr>
            <a:lvl2pPr>
              <a:defRPr sz="2800">
                <a:latin typeface="Arial"/>
              </a:defRPr>
            </a:lvl2pPr>
            <a:lvl3pPr>
              <a:defRPr sz="2400">
                <a:latin typeface="Arial"/>
              </a:defRPr>
            </a:lvl3pPr>
            <a:lvl4pPr>
              <a:defRPr sz="2000">
                <a:latin typeface="Arial"/>
              </a:defRPr>
            </a:lvl4pPr>
            <a:lvl5pPr>
              <a:defRPr sz="2000">
                <a:latin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AB182AE3-760A-8E44-AB65-03A533386DFC}" type="datetime1">
              <a:rPr lang="en-US" smtClean="0"/>
              <a:pPr/>
              <a:t>5/8/2021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46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WU PPT Wide Opt 1_Master.jp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5879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C176C-065F-124D-AAA4-94F2B7A2EC7C}" type="datetime1">
              <a:rPr lang="en-US" smtClean="0"/>
              <a:t>5/8/2021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39169" y="4767263"/>
            <a:ext cx="59757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960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5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pto.gov/learning-and-resources/electronic-data-products/patent-claims-research-dataset" TargetMode="External"/><Relationship Id="rId2" Type="http://schemas.openxmlformats.org/officeDocument/2006/relationships/hyperlink" Target="https://www.uspto.gov/learning-and-resources/electronic-data-products/patent-examination-research-dataset-public-pai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NWU PPT Wide Opt 1_Cove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0953" y="1429355"/>
            <a:ext cx="5060471" cy="1512885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/>
              <a:t>Pattern Patent</a:t>
            </a:r>
            <a:endParaRPr lang="en-US" sz="6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985168" y="2942240"/>
            <a:ext cx="2685016" cy="1512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l"/>
            <a:r>
              <a:rPr lang="en-US" sz="6000" dirty="0" smtClean="0"/>
              <a:t>ETL</a:t>
            </a:r>
            <a:endParaRPr lang="en-US" sz="6000" dirty="0"/>
          </a:p>
        </p:txBody>
      </p:sp>
      <p:sp>
        <p:nvSpPr>
          <p:cNvPr id="5" name="Google Shape;774;p50"/>
          <p:cNvSpPr/>
          <p:nvPr/>
        </p:nvSpPr>
        <p:spPr>
          <a:xfrm>
            <a:off x="228600" y="399672"/>
            <a:ext cx="8686800" cy="4396386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154333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224" y="146304"/>
            <a:ext cx="8310875" cy="450172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3281295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12" y="201168"/>
            <a:ext cx="8336089" cy="451104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55615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12" y="134034"/>
            <a:ext cx="8301311" cy="449654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114613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14" y="140209"/>
            <a:ext cx="8377323" cy="453771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197984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12" y="188977"/>
            <a:ext cx="8316819" cy="450494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350869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56" y="188976"/>
            <a:ext cx="8296971" cy="448987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301640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36" y="164592"/>
            <a:ext cx="8386263" cy="45381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112212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36" y="438524"/>
            <a:ext cx="5400396" cy="17644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4863" y="1754057"/>
            <a:ext cx="5058906" cy="10353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215" y="3311870"/>
            <a:ext cx="7144987" cy="140585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586308" y="1754057"/>
            <a:ext cx="13740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Hamlet App </a:t>
            </a:r>
          </a:p>
        </p:txBody>
      </p:sp>
      <p:sp>
        <p:nvSpPr>
          <p:cNvPr id="7" name="Rectangle 6"/>
          <p:cNvSpPr/>
          <p:nvPr/>
        </p:nvSpPr>
        <p:spPr>
          <a:xfrm>
            <a:off x="4141577" y="374809"/>
            <a:ext cx="2915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HesJustNotThatIntoYou</a:t>
            </a:r>
            <a:r>
              <a:rPr lang="en-US" b="1" dirty="0">
                <a:solidFill>
                  <a:srgbClr val="FF0000"/>
                </a:solidFill>
              </a:rPr>
              <a:t> App </a:t>
            </a:r>
          </a:p>
        </p:txBody>
      </p:sp>
      <p:sp>
        <p:nvSpPr>
          <p:cNvPr id="9" name="Right Brace 8"/>
          <p:cNvSpPr/>
          <p:nvPr/>
        </p:nvSpPr>
        <p:spPr>
          <a:xfrm rot="5400000">
            <a:off x="3991805" y="394176"/>
            <a:ext cx="299545" cy="5219721"/>
          </a:xfrm>
          <a:prstGeom prst="rightBrace">
            <a:avLst>
              <a:gd name="adj1" fmla="val 0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047607" y="3153809"/>
            <a:ext cx="1667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Interstellar App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113195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336" y="242697"/>
            <a:ext cx="6568820" cy="436695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254354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933" y="147430"/>
            <a:ext cx="4929809" cy="30853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86" y="3288411"/>
            <a:ext cx="8500547" cy="142319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34110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960" y="67056"/>
            <a:ext cx="3572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Previously on Pattern Patent 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8632" y="866601"/>
            <a:ext cx="70497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 dirty="0" smtClean="0">
                <a:solidFill>
                  <a:srgbClr val="FF0000"/>
                </a:solidFill>
              </a:rPr>
              <a:t>Would you afford the time cost?</a:t>
            </a:r>
          </a:p>
          <a:p>
            <a:r>
              <a:rPr lang="en-US" sz="2400" i="1" dirty="0" smtClean="0">
                <a:solidFill>
                  <a:srgbClr val="FF0000"/>
                </a:solidFill>
              </a:rPr>
              <a:t>           </a:t>
            </a:r>
            <a:r>
              <a:rPr lang="en-US" dirty="0" smtClean="0"/>
              <a:t>Check out Hamlet </a:t>
            </a:r>
            <a:r>
              <a:rPr lang="en-US" dirty="0" smtClean="0"/>
              <a:t>App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 dirty="0" smtClean="0">
                <a:solidFill>
                  <a:srgbClr val="FF0000"/>
                </a:solidFill>
              </a:rPr>
              <a:t>Is your case likely to be patented? </a:t>
            </a:r>
          </a:p>
          <a:p>
            <a:r>
              <a:rPr lang="en-US" sz="2400" i="1" dirty="0" smtClean="0">
                <a:solidFill>
                  <a:srgbClr val="FF0000"/>
                </a:solidFill>
              </a:rPr>
              <a:t>           </a:t>
            </a:r>
            <a:r>
              <a:rPr lang="en-US" dirty="0"/>
              <a:t>Check out Hamlet </a:t>
            </a:r>
            <a:r>
              <a:rPr lang="en-US" dirty="0" smtClean="0"/>
              <a:t>App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 dirty="0" smtClean="0">
                <a:solidFill>
                  <a:srgbClr val="FF0000"/>
                </a:solidFill>
              </a:rPr>
              <a:t>Which attorney are you talking to?</a:t>
            </a:r>
          </a:p>
          <a:p>
            <a:r>
              <a:rPr lang="en-US" sz="2400" i="1" dirty="0">
                <a:solidFill>
                  <a:srgbClr val="FF0000"/>
                </a:solidFill>
              </a:rPr>
              <a:t> </a:t>
            </a:r>
            <a:r>
              <a:rPr lang="en-US" sz="2400" i="1" dirty="0" smtClean="0">
                <a:solidFill>
                  <a:srgbClr val="FF0000"/>
                </a:solidFill>
              </a:rPr>
              <a:t>          </a:t>
            </a:r>
            <a:r>
              <a:rPr lang="en-US" dirty="0" smtClean="0"/>
              <a:t>Check </a:t>
            </a:r>
            <a:r>
              <a:rPr lang="en-US" dirty="0"/>
              <a:t>out </a:t>
            </a:r>
            <a:r>
              <a:rPr lang="en-US" dirty="0" err="1"/>
              <a:t>HesJustNotThatIntoYou</a:t>
            </a:r>
            <a:r>
              <a:rPr lang="en-US" dirty="0"/>
              <a:t> </a:t>
            </a:r>
            <a:r>
              <a:rPr lang="en-US" dirty="0" smtClean="0"/>
              <a:t>App</a:t>
            </a:r>
            <a:endParaRPr lang="en-US" sz="2400" i="1" dirty="0" smtClean="0">
              <a:solidFill>
                <a:srgbClr val="FF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 dirty="0" smtClean="0">
                <a:solidFill>
                  <a:srgbClr val="FF0000"/>
                </a:solidFill>
              </a:rPr>
              <a:t>Would you want to live around other inventors?</a:t>
            </a:r>
          </a:p>
          <a:p>
            <a:r>
              <a:rPr lang="en-US" sz="2400" i="1" dirty="0" smtClean="0">
                <a:solidFill>
                  <a:srgbClr val="FF0000"/>
                </a:solidFill>
              </a:rPr>
              <a:t>           </a:t>
            </a:r>
            <a:r>
              <a:rPr lang="en-US" dirty="0"/>
              <a:t>If yes, move to CA, Ivy </a:t>
            </a:r>
            <a:r>
              <a:rPr lang="en-US" dirty="0" err="1"/>
              <a:t>Leauge</a:t>
            </a:r>
            <a:r>
              <a:rPr lang="en-US" dirty="0"/>
              <a:t>, RTP areas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 dirty="0" smtClean="0">
                <a:solidFill>
                  <a:srgbClr val="FF0000"/>
                </a:solidFill>
              </a:rPr>
              <a:t>Do you know the examiner’s </a:t>
            </a:r>
            <a:r>
              <a:rPr lang="en-US" sz="2400" i="1" dirty="0" smtClean="0">
                <a:solidFill>
                  <a:srgbClr val="FF0000"/>
                </a:solidFill>
              </a:rPr>
              <a:t>sweet spot? </a:t>
            </a:r>
            <a:endParaRPr lang="en-US" sz="2400" i="1" dirty="0" smtClean="0">
              <a:solidFill>
                <a:srgbClr val="FF0000"/>
              </a:solidFill>
            </a:endParaRPr>
          </a:p>
          <a:p>
            <a:r>
              <a:rPr lang="en-US" sz="2400" i="1" dirty="0">
                <a:solidFill>
                  <a:srgbClr val="FF0000"/>
                </a:solidFill>
              </a:rPr>
              <a:t> </a:t>
            </a:r>
            <a:r>
              <a:rPr lang="en-US" sz="2400" i="1" dirty="0" smtClean="0">
                <a:solidFill>
                  <a:srgbClr val="FF0000"/>
                </a:solidFill>
              </a:rPr>
              <a:t>          </a:t>
            </a:r>
            <a:r>
              <a:rPr lang="en-US" dirty="0"/>
              <a:t>25, 135, 837 rules</a:t>
            </a:r>
          </a:p>
        </p:txBody>
      </p:sp>
    </p:spTree>
    <p:extLst>
      <p:ext uri="{BB962C8B-B14F-4D97-AF65-F5344CB8AC3E}">
        <p14:creationId xmlns:p14="http://schemas.microsoft.com/office/powerpoint/2010/main" val="87259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497" y="164783"/>
            <a:ext cx="6160325" cy="43805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1035" y="4514553"/>
            <a:ext cx="1694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Version I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863" y="175414"/>
            <a:ext cx="6757108" cy="4425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1035" y="4514553"/>
            <a:ext cx="1694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Version II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34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619626" y="89072"/>
            <a:ext cx="2865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Concept is Paramount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74" y="643070"/>
            <a:ext cx="7159471" cy="408174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1478897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8000"/>
                    </a14:imgEffect>
                    <a14:imgEffect>
                      <a14:brightnessContrast bright="8000" contras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001" y="114788"/>
            <a:ext cx="6540251" cy="4480072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23436" y="856929"/>
            <a:ext cx="861330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Primary key has to be not null AND unique AND covers all the values in foreign key – generate a </a:t>
            </a:r>
            <a:r>
              <a:rPr lang="en-US" sz="1400" dirty="0" err="1" smtClean="0"/>
              <a:t>dataframe</a:t>
            </a:r>
            <a:r>
              <a:rPr lang="en-US" sz="1400" dirty="0" smtClean="0"/>
              <a:t> that covers all values of a column and use as PK. Probably requires outer join from all tables to cover all the unique values for a column. FK can contain null. </a:t>
            </a:r>
          </a:p>
          <a:p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Composite primary key can not contain any null in any primary key column even if every row is unique. If really need to use every unique row as a primary key with a few null values in it, create an index to represent the rows and use as PK. </a:t>
            </a:r>
          </a:p>
          <a:p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Null is a bad input, prefer 0 or </a:t>
            </a:r>
            <a:r>
              <a:rPr lang="en-US" sz="1400" dirty="0" smtClean="0"/>
              <a:t>000000000 which helps to make CPK in my case. Drop duplicate rows in my case.</a:t>
            </a:r>
          </a:p>
          <a:p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Better not to have duplicated columns in different tables.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 Python, when there are mixed types (mixed float, string, </a:t>
            </a:r>
            <a:r>
              <a:rPr lang="en-US" sz="1400" dirty="0" err="1"/>
              <a:t>int</a:t>
            </a:r>
            <a:r>
              <a:rPr lang="en-US" sz="1400" dirty="0"/>
              <a:t>) in one column, make sure to convert them to one data type string before unique</a:t>
            </a:r>
            <a:r>
              <a:rPr lang="en-US" sz="1400" dirty="0" smtClean="0"/>
              <a:t>()</a:t>
            </a:r>
          </a:p>
          <a:p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Graph </a:t>
            </a:r>
            <a:r>
              <a:rPr lang="en-US" sz="1400" dirty="0" smtClean="0"/>
              <a:t>database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Bear the PostgreSQL schema rules in mind when Transforming in Python.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  <p:sp>
        <p:nvSpPr>
          <p:cNvPr id="5" name="Rectangle 4"/>
          <p:cNvSpPr/>
          <p:nvPr/>
        </p:nvSpPr>
        <p:spPr>
          <a:xfrm>
            <a:off x="3417962" y="76997"/>
            <a:ext cx="24242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Lessons to Learn for Next Step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164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3499" y="46220"/>
            <a:ext cx="856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Deploy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851" y="651319"/>
            <a:ext cx="6714237" cy="377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19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020" y="230886"/>
            <a:ext cx="6212996" cy="433843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856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Deploy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51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1978" y="395416"/>
            <a:ext cx="7080422" cy="3833684"/>
          </a:xfrm>
        </p:spPr>
        <p:txBody>
          <a:bodyPr>
            <a:noAutofit/>
          </a:bodyPr>
          <a:lstStyle/>
          <a:p>
            <a:r>
              <a:rPr lang="en-US" sz="1600" b="1" dirty="0">
                <a:solidFill>
                  <a:schemeClr val="tx1"/>
                </a:solidFill>
                <a:latin typeface="+mn-lt"/>
              </a:rPr>
              <a:t>Copyright and Trademark </a:t>
            </a:r>
            <a:r>
              <a:rPr lang="en-US" sz="1600" b="1" dirty="0" smtClean="0">
                <a:solidFill>
                  <a:schemeClr val="tx1"/>
                </a:solidFill>
                <a:latin typeface="+mn-lt"/>
              </a:rPr>
              <a:t>Notice</a:t>
            </a:r>
          </a:p>
          <a:p>
            <a:endParaRPr lang="en-US" sz="1600" b="1" dirty="0">
              <a:solidFill>
                <a:schemeClr val="tx1"/>
              </a:solidFill>
              <a:latin typeface="+mn-lt"/>
            </a:endParaRPr>
          </a:p>
          <a:p>
            <a:r>
              <a:rPr lang="en-US" sz="1600" dirty="0">
                <a:solidFill>
                  <a:schemeClr val="tx1"/>
                </a:solidFill>
                <a:latin typeface="+mn-lt"/>
              </a:rPr>
              <a:t>All material 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in this presentation, 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including design, text, images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, charts, 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are owned by 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Liang Gong, protected by US copyright and trademark laws. 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All rights are reserved by Liang Gong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. 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Content may not be copied, reproduced, transmitted, distributed, downloaded or transferred in any form or by any means without Liang 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Gong's 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prior written consent, and with express attribution to Liang Gong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. 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The only exception is that one temporary copy may be downloaded into a single computer's memory and one unaltered permanent copy may be used by the viewer for personal and non-commercial use only, with an attached copy of Liang Gong 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's 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written consent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. 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No part of the downloaded copy may be subsequently reproduced, disseminated or transferred. Copyright infringement is a violation of federal law subject to criminal and civil penalties. (For permission to reprint, please contact Liang Gong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 via </a:t>
            </a:r>
            <a:r>
              <a:rPr lang="en-US" sz="1600" dirty="0">
                <a:solidFill>
                  <a:schemeClr val="tx1"/>
                </a:solidFill>
                <a:latin typeface="+mn-lt"/>
              </a:rPr>
              <a:t>email at </a:t>
            </a:r>
            <a:r>
              <a:rPr lang="en-US" sz="1600" dirty="0" smtClean="0">
                <a:solidFill>
                  <a:schemeClr val="tx1"/>
                </a:solidFill>
                <a:latin typeface="+mn-lt"/>
              </a:rPr>
              <a:t>gongliangtju@gmail.com)</a:t>
            </a:r>
            <a:endParaRPr lang="en-US" sz="1600" dirty="0">
              <a:solidFill>
                <a:schemeClr val="tx1"/>
              </a:solidFill>
              <a:latin typeface="+mn-lt"/>
            </a:endParaRPr>
          </a:p>
          <a:p>
            <a:endParaRPr lang="en-US" sz="1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17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55192" y="2063956"/>
            <a:ext cx="68336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Calibri"/>
                <a:ea typeface="Calibri"/>
                <a:cs typeface="Calibri"/>
              </a:rPr>
              <a:t>Thank You Teachers!</a:t>
            </a:r>
            <a:endParaRPr lang="en-US" sz="6000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Google Shape;774;p50"/>
          <p:cNvSpPr/>
          <p:nvPr/>
        </p:nvSpPr>
        <p:spPr>
          <a:xfrm>
            <a:off x="228600" y="447676"/>
            <a:ext cx="8686800" cy="4248225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26987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50"/>
          <p:cNvSpPr/>
          <p:nvPr/>
        </p:nvSpPr>
        <p:spPr>
          <a:xfrm>
            <a:off x="-4875" y="828675"/>
            <a:ext cx="9153749" cy="3481388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50"/>
          <p:cNvSpPr/>
          <p:nvPr/>
        </p:nvSpPr>
        <p:spPr>
          <a:xfrm>
            <a:off x="228600" y="447676"/>
            <a:ext cx="8686800" cy="4248225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" name="Google Shape;773;p50"/>
          <p:cNvSpPr txBox="1"/>
          <p:nvPr/>
        </p:nvSpPr>
        <p:spPr>
          <a:xfrm>
            <a:off x="1123949" y="2107704"/>
            <a:ext cx="68961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buClr>
                <a:srgbClr val="3F3F3F"/>
              </a:buClr>
              <a:buSzPts val="8000"/>
            </a:pPr>
            <a:r>
              <a:rPr lang="en-US" sz="6000" dirty="0" smtClean="0">
                <a:latin typeface="Calibri"/>
                <a:ea typeface="Calibri"/>
                <a:cs typeface="Calibri"/>
                <a:sym typeface="Calibri"/>
              </a:rPr>
              <a:t>Questions?</a:t>
            </a:r>
            <a:endParaRPr sz="135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1871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" y="120821"/>
            <a:ext cx="8030527" cy="439748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9560" y="4511368"/>
            <a:ext cx="525018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https://patents.google.com/patent/USRE45254</a:t>
            </a:r>
          </a:p>
        </p:txBody>
      </p:sp>
    </p:spTree>
    <p:extLst>
      <p:ext uri="{BB962C8B-B14F-4D97-AF65-F5344CB8AC3E}">
        <p14:creationId xmlns:p14="http://schemas.microsoft.com/office/powerpoint/2010/main" val="378011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628" y="175461"/>
            <a:ext cx="5751561" cy="435774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9560" y="4511368"/>
            <a:ext cx="525018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https://patents.google.com/patent/USRE45254</a:t>
            </a:r>
          </a:p>
        </p:txBody>
      </p:sp>
    </p:spTree>
    <p:extLst>
      <p:ext uri="{BB962C8B-B14F-4D97-AF65-F5344CB8AC3E}">
        <p14:creationId xmlns:p14="http://schemas.microsoft.com/office/powerpoint/2010/main" val="177541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79248" y="6096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E</a:t>
            </a:r>
            <a:r>
              <a:rPr lang="en-US" dirty="0" smtClean="0"/>
              <a:t>xtract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1547" y="587868"/>
            <a:ext cx="915940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Data Source</a:t>
            </a:r>
          </a:p>
          <a:p>
            <a:r>
              <a:rPr lang="en-US" sz="1400" dirty="0" smtClean="0">
                <a:hlinkClick r:id="rId2"/>
              </a:rPr>
              <a:t>https://www.uspto.gov/learning-and-resources/electronic-data-products/patent-examination-research-dataset-public-pair</a:t>
            </a:r>
            <a:endParaRPr lang="en-US" sz="1400" dirty="0" smtClean="0"/>
          </a:p>
          <a:p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www.uspto.gov/learning-and-resources/electronic-data-products/patent-claims-research-dataset</a:t>
            </a:r>
            <a:endParaRPr lang="en-US" sz="1400" dirty="0" smtClean="0"/>
          </a:p>
          <a:p>
            <a:endParaRPr lang="en-US" sz="1400" dirty="0"/>
          </a:p>
          <a:p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33" y="1497277"/>
            <a:ext cx="2798635" cy="29373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5594" y="1968321"/>
            <a:ext cx="3142585" cy="25120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709" y="1425179"/>
            <a:ext cx="3299851" cy="151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56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4910" y="58412"/>
            <a:ext cx="11459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</a:t>
            </a:r>
            <a:r>
              <a:rPr lang="en-US" dirty="0"/>
              <a:t>ransform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767" y="769620"/>
            <a:ext cx="3453099" cy="320497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769620"/>
            <a:ext cx="44112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cleaning and transformation (cleaning, joining, filtering, </a:t>
            </a:r>
            <a:r>
              <a:rPr lang="en-US" dirty="0" smtClean="0"/>
              <a:t>grouping, merging, aggregating</a:t>
            </a:r>
            <a:r>
              <a:rPr lang="en-US" dirty="0"/>
              <a:t>, </a:t>
            </a:r>
            <a:r>
              <a:rPr lang="en-US" dirty="0" err="1" smtClean="0"/>
              <a:t>etc</a:t>
            </a:r>
            <a:r>
              <a:rPr lang="en-US" dirty="0" smtClean="0"/>
              <a:t>) are performed in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19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" y="1248537"/>
            <a:ext cx="8410491" cy="256755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3499" y="584692"/>
            <a:ext cx="44112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PostgreSQL/Beaver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50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497" y="164783"/>
            <a:ext cx="6160325" cy="43805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2101343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24" y="170688"/>
            <a:ext cx="8271843" cy="448094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499" y="462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L</a:t>
            </a:r>
            <a:r>
              <a:rPr lang="en-US" dirty="0"/>
              <a:t>oad</a:t>
            </a:r>
          </a:p>
        </p:txBody>
      </p:sp>
    </p:spTree>
    <p:extLst>
      <p:ext uri="{BB962C8B-B14F-4D97-AF65-F5344CB8AC3E}">
        <p14:creationId xmlns:p14="http://schemas.microsoft.com/office/powerpoint/2010/main" val="281184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8958</TotalTime>
  <Words>635</Words>
  <Application>Microsoft Office PowerPoint</Application>
  <PresentationFormat>On-screen Show (16:9)</PresentationFormat>
  <Paragraphs>102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Verdana</vt:lpstr>
      <vt:lpstr>Office Theme</vt:lpstr>
      <vt:lpstr>Pattern Patent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Geraldo Rivera</dc:creator>
  <cp:lastModifiedBy>Liang Gong</cp:lastModifiedBy>
  <cp:revision>253</cp:revision>
  <dcterms:created xsi:type="dcterms:W3CDTF">2015-07-21T16:44:10Z</dcterms:created>
  <dcterms:modified xsi:type="dcterms:W3CDTF">2021-05-11T02:41:04Z</dcterms:modified>
</cp:coreProperties>
</file>

<file path=docProps/thumbnail.jpeg>
</file>